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849" r:id="rId2"/>
    <p:sldId id="851" r:id="rId3"/>
    <p:sldId id="778" r:id="rId4"/>
    <p:sldId id="853" r:id="rId5"/>
    <p:sldId id="855" r:id="rId6"/>
    <p:sldId id="784" r:id="rId7"/>
    <p:sldId id="75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/>
    <p:restoredTop sz="94690"/>
  </p:normalViewPr>
  <p:slideViewPr>
    <p:cSldViewPr snapToGrid="0" snapToObjects="1">
      <p:cViewPr varScale="1">
        <p:scale>
          <a:sx n="101" d="100"/>
          <a:sy n="101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D17CB-29C8-3E49-BA26-CA54E1F167ED}" type="datetimeFigureOut">
              <a:t>2020/9/23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E0234-766A-E843-8A7D-0E7A7842C3A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3783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36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795E2-52E2-5848-A2E1-74A2A3329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B18959-25D7-FF46-820A-66D636429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8B3035-DE91-444B-94A9-D6C764FB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DDE15F-3E93-CA40-BA3E-850FBB4B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F5EF0A-3751-3744-AF95-834DBDD7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032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96CDA-4CF3-6047-AA13-C2CA7BE5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39A518-6E87-EE4E-852A-17E8EE776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92802B-7B6E-C947-89A7-C552E47D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85961E-ED52-7C45-8095-FFF539EC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3E052C-565B-5946-8D6C-B129DB95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59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7CCE9B-E246-E04C-8039-96BB06C7C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FEE029-8F3A-704B-829A-FB656AE26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F74B8D-61D9-524F-8206-FEC8CE3AF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0849E-3A75-934B-9002-DB7323B93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8FC36B-D15F-8643-B0F6-7E0A8E46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672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5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3FE594-43AC-4A53-A94E-982772948A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790438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" y="5274691"/>
            <a:ext cx="3840828" cy="8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8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D68DC-83A7-634F-AFF0-C5C9D213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20491-32E6-9045-9316-399AFCF98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485F0-9AC2-E448-80FE-BAC58B9EA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703AC8-91BE-EA4A-A7DB-09B28BB2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36B38-1CA9-9D4C-B7AC-6E2CD643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5074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F021F-F19B-6244-ADF7-88A976D6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0DE05F-7773-7A49-A50F-B99615274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75CBD8-993E-F14E-A906-A5ACFE12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C6D459-8F91-F541-96AF-D1987A9B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6C7A72-2456-C04E-9B46-8500BBC3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13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A31BA-D51B-AF4A-9D3A-85331281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1E7BE8-9C3D-CB40-A3AD-4CDA1D6E9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699829-CB05-404D-BFD7-E818906E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3EF870-DA12-3C45-A88C-2ACBF8E7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33FD23-B223-5F4C-ABE6-19226687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708615-5381-CD4B-9FC0-7650B983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28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4D3F0-A07F-DE47-ACD8-AF2F8E04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1DB25C-0A78-5B47-8F11-6CEBF3792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4A59E9-7621-714D-841A-99CC347E4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3D46FA-C54A-F44B-9AD6-5F125286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D36C09-EE07-D142-A68B-B82908827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68E28B-4B90-5645-B74C-BC2E7804C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FAFAD5E-406B-074A-9B06-BAEB7D7ED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9D729D-340B-D448-947C-5ED9ACB1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641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987A2-09C6-2B4C-A472-BD06A177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40267E-3DAF-AC41-8EC0-2C374742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256574-C527-6440-B379-EE655411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CDFAC5-0AAB-624C-A37B-7BE2C2A2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B2FA26-0022-1341-A1B9-DBC9FE10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15471C-F126-C946-AA59-9D448F89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B9F44E-56F0-EA4C-8340-BDECFCB50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36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BF9A6-65E7-734D-BE0D-8FCF5C181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E2CF44-E264-B74A-9AFC-7592E3CE6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4163CB-EC9C-F24A-8CAC-FD2975F28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937B03-7DB5-554C-AC77-39BA7919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B83482-1B74-C944-B341-07CE3B63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445023-7B3C-824D-AA49-4EDD91FB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13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81B68-0C1D-D842-9D86-352EB411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17CFDF-792C-A540-8E6E-E7B4F6C378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A78C15-886A-DD4B-972C-F96777C97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7E5400-F028-A844-B8D3-7A3BDEEF7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2E4628-7BA4-DD48-A581-FC5DA164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E93B25-631E-BE4F-8656-17C08409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805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FCDF47-55C6-204D-A4DE-433DBD63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0D7F08-7F9D-6044-9168-5050C9551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6BFBF1-41EC-B142-A64F-1A7B9D009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6FC6-384A-2B48-AD62-56DF977E431D}" type="datetimeFigureOut">
              <a:t>2020/9/23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8342E9-2D09-364A-9E03-D29F230D9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ABA112-F0AE-CE4E-BAEE-AC4478C0A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D9578-0C93-A446-ABD7-3A633E37C39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48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BBF24D-D0AD-4220-A9FD-E393BEDE4D71}"/>
              </a:ext>
            </a:extLst>
          </p:cNvPr>
          <p:cNvSpPr txBox="1"/>
          <p:nvPr/>
        </p:nvSpPr>
        <p:spPr>
          <a:xfrm>
            <a:off x="711200" y="330200"/>
            <a:ext cx="4512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prstClr val="black"/>
                </a:solidFill>
                <a:latin typeface="DINPro-Medium" panose="02000503030000020004" pitchFamily="50" charset="0"/>
                <a:ea typeface="Noto Sans Mono CJK SC Bold" panose="020B0800000000000000" pitchFamily="34" charset="-122"/>
              </a:rPr>
              <a:t>TensorRT</a:t>
            </a:r>
            <a:r>
              <a:rPr lang="zh-CN" altLang="en-US" sz="4000" dirty="0">
                <a:solidFill>
                  <a:prstClr val="black"/>
                </a:solidFill>
                <a:latin typeface="DINPro-Medium" panose="02000503030000020004" pitchFamily="50" charset="0"/>
                <a:ea typeface="Noto Sans Mono CJK SC Bold" panose="020B0800000000000000" pitchFamily="34" charset="-122"/>
              </a:rPr>
              <a:t>基本框架</a:t>
            </a:r>
            <a:endParaRPr lang="en-US" sz="4000" dirty="0">
              <a:solidFill>
                <a:prstClr val="black"/>
              </a:solidFill>
              <a:latin typeface="Noto Sans Mono CJK SC Bold" panose="020B0800000000000000" pitchFamily="34" charset="-122"/>
              <a:ea typeface="Noto Sans Mono CJK SC Bold" panose="020B0800000000000000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A951A-6102-405A-97DE-C230DE38E500}"/>
              </a:ext>
            </a:extLst>
          </p:cNvPr>
          <p:cNvSpPr txBox="1"/>
          <p:nvPr/>
        </p:nvSpPr>
        <p:spPr>
          <a:xfrm>
            <a:off x="711199" y="971613"/>
            <a:ext cx="4949065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定义</a:t>
            </a:r>
            <a:r>
              <a:rPr lang="en-US" altLang="zh-CN" dirty="0" err="1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MyPlugin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GPU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显存和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CPU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内存的读和写</a:t>
            </a:r>
            <a:endParaRPr 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421A4-4876-4E04-A518-135EFBD1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1450804"/>
            <a:ext cx="8082969" cy="48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BBF24D-D0AD-4220-A9FD-E393BEDE4D71}"/>
              </a:ext>
            </a:extLst>
          </p:cNvPr>
          <p:cNvSpPr txBox="1"/>
          <p:nvPr/>
        </p:nvSpPr>
        <p:spPr>
          <a:xfrm>
            <a:off x="711200" y="330200"/>
            <a:ext cx="4512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prstClr val="black"/>
                </a:solidFill>
                <a:latin typeface="DINPro-Medium" panose="02000503030000020004" pitchFamily="50" charset="0"/>
                <a:ea typeface="Noto Sans Mono CJK SC Bold" panose="020B0800000000000000" pitchFamily="34" charset="-122"/>
              </a:rPr>
              <a:t>TensorRT</a:t>
            </a:r>
            <a:r>
              <a:rPr lang="zh-CN" altLang="en-US" sz="4000" dirty="0">
                <a:solidFill>
                  <a:prstClr val="black"/>
                </a:solidFill>
                <a:latin typeface="DINPro-Medium" panose="02000503030000020004" pitchFamily="50" charset="0"/>
                <a:ea typeface="Noto Sans Mono CJK SC Bold" panose="020B0800000000000000" pitchFamily="34" charset="-122"/>
              </a:rPr>
              <a:t>基本框架</a:t>
            </a:r>
            <a:endParaRPr lang="en-US" sz="4000" dirty="0">
              <a:solidFill>
                <a:prstClr val="black"/>
              </a:solidFill>
              <a:latin typeface="Noto Sans Mono CJK SC Bold" panose="020B0800000000000000" pitchFamily="34" charset="-122"/>
              <a:ea typeface="Noto Sans Mono CJK SC Bold" panose="020B0800000000000000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A951A-6102-405A-97DE-C230DE38E500}"/>
              </a:ext>
            </a:extLst>
          </p:cNvPr>
          <p:cNvSpPr txBox="1"/>
          <p:nvPr/>
        </p:nvSpPr>
        <p:spPr>
          <a:xfrm>
            <a:off x="711199" y="971613"/>
            <a:ext cx="7338097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如果使用的</a:t>
            </a:r>
            <a:r>
              <a:rPr lang="en-US" altLang="zh-CN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python API</a:t>
            </a:r>
            <a:r>
              <a:rPr lang="zh-CN" altLang="en-US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需要先变异成动态库，再导入组件</a:t>
            </a:r>
            <a:endParaRPr lang="en-US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4B6DDE-3273-472D-B7B5-B55A872B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1374832"/>
            <a:ext cx="10099183" cy="508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yolo-batch-1">
            <a:hlinkClick r:id="" action="ppaction://media"/>
            <a:extLst>
              <a:ext uri="{FF2B5EF4-FFF2-40B4-BE49-F238E27FC236}">
                <a16:creationId xmlns:a16="http://schemas.microsoft.com/office/drawing/2014/main" id="{469D0E3E-60E5-4988-9191-840389AEE1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568" y="106250"/>
            <a:ext cx="5071415" cy="2852671"/>
          </a:xfrm>
          <a:prstGeom prst="rect">
            <a:avLst/>
          </a:prstGeom>
        </p:spPr>
      </p:pic>
      <p:pic>
        <p:nvPicPr>
          <p:cNvPr id="7" name="tensorrt-yolo-batch-1">
            <a:hlinkClick r:id="" action="ppaction://media"/>
            <a:extLst>
              <a:ext uri="{FF2B5EF4-FFF2-40B4-BE49-F238E27FC236}">
                <a16:creationId xmlns:a16="http://schemas.microsoft.com/office/drawing/2014/main" id="{FAC2FB9B-69C6-4F4E-B4BE-7F697804BA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2842" y="2904186"/>
            <a:ext cx="6718522" cy="37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9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BBF24D-D0AD-4220-A9FD-E393BEDE4D71}"/>
              </a:ext>
            </a:extLst>
          </p:cNvPr>
          <p:cNvSpPr txBox="1"/>
          <p:nvPr/>
        </p:nvSpPr>
        <p:spPr>
          <a:xfrm>
            <a:off x="4362360" y="430609"/>
            <a:ext cx="4512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prstClr val="black"/>
                </a:solidFill>
                <a:latin typeface="DINPro-Medium" panose="02000503030000020004" pitchFamily="50" charset="0"/>
                <a:ea typeface="Noto Sans Mono CJK SC Bold" panose="020B0800000000000000" pitchFamily="34" charset="-122"/>
              </a:rPr>
              <a:t>总结与建议</a:t>
            </a:r>
            <a:endParaRPr lang="en-US" sz="4000" dirty="0">
              <a:solidFill>
                <a:prstClr val="black"/>
              </a:solidFill>
              <a:latin typeface="Noto Sans Mono CJK SC Bold" panose="020B0800000000000000" pitchFamily="34" charset="-122"/>
              <a:ea typeface="Noto Sans Mono CJK SC Bold" panose="020B0800000000000000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A951A-6102-405A-97DE-C230DE38E500}"/>
              </a:ext>
            </a:extLst>
          </p:cNvPr>
          <p:cNvSpPr txBox="1"/>
          <p:nvPr/>
        </p:nvSpPr>
        <p:spPr>
          <a:xfrm>
            <a:off x="704759" y="1478028"/>
            <a:ext cx="10029782" cy="408111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对于深度神经网络的推理，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TRT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可以充分发挥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GPU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计算潜力，以及节省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GPU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存储单元空间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对于初学者，建议先从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Sample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入手，尝试替换掉已有模型，再深入利用网络定义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尝试搭建网络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如果需要使用自定义组建，建议至少先了解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CUDA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基本架构以及常用属性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推荐使用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FP16/INT8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计算模式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FP16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只需定义很少变量，明显能提高速度，精度影响不大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Int8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有更多的潜力，但是可能会导致精度下降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如果不是非常了解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TRT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，也可以尝试使用集成了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TRT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的框架，但是如果不支持的网络层太多，会导致速度下降明显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在不同架构的</a:t>
            </a:r>
            <a:r>
              <a:rPr lang="en-US" altLang="zh-CN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GPU</a:t>
            </a: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或者不同的软件版本的设备上，引擎不能通用，要重新生成一个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87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BBF24D-D0AD-4220-A9FD-E393BEDE4D71}"/>
              </a:ext>
            </a:extLst>
          </p:cNvPr>
          <p:cNvSpPr txBox="1"/>
          <p:nvPr/>
        </p:nvSpPr>
        <p:spPr>
          <a:xfrm>
            <a:off x="3883389" y="467931"/>
            <a:ext cx="4512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prstClr val="black"/>
                </a:solidFill>
                <a:latin typeface="DINPro-Medium" panose="02000503030000020004" pitchFamily="50" charset="0"/>
                <a:ea typeface="Noto Sans Mono CJK SC Bold" panose="020B0800000000000000" pitchFamily="34" charset="-122"/>
              </a:rPr>
              <a:t>重点提示</a:t>
            </a:r>
            <a:endParaRPr lang="en-US" sz="4000" dirty="0">
              <a:solidFill>
                <a:prstClr val="black"/>
              </a:solidFill>
              <a:latin typeface="Noto Sans Mono CJK SC Bold" panose="020B0800000000000000" pitchFamily="34" charset="-122"/>
              <a:ea typeface="Noto Sans Mono CJK SC Bold" panose="020B0800000000000000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A951A-6102-405A-97DE-C230DE38E500}"/>
              </a:ext>
            </a:extLst>
          </p:cNvPr>
          <p:cNvSpPr txBox="1"/>
          <p:nvPr/>
        </p:nvSpPr>
        <p:spPr>
          <a:xfrm>
            <a:off x="938040" y="1602350"/>
            <a:ext cx="10029782" cy="15881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在论坛里发帖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比赛规则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证书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分工合作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调查问卷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DINPro-Regular" panose="02000503030000020004" pitchFamily="50" charset="0"/>
                <a:ea typeface="Noto Sans Mono CJK SC Regular" panose="020B0500000000000000" pitchFamily="34" charset="-122"/>
              </a:rPr>
              <a:t>写报告</a:t>
            </a:r>
            <a:endParaRPr lang="en-US" altLang="zh-CN" dirty="0">
              <a:solidFill>
                <a:schemeClr val="bg1"/>
              </a:solidFill>
              <a:latin typeface="DINPro-Regular" panose="02000503030000020004" pitchFamily="50" charset="0"/>
              <a:ea typeface="Noto Sans Mono CJK SC Regular" panose="020B0500000000000000" pitchFamily="34" charset="-122"/>
            </a:endParaRPr>
          </a:p>
        </p:txBody>
      </p:sp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23E9877E-388D-425D-84F0-320830D41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61" y="1367052"/>
            <a:ext cx="4584936" cy="30291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06050F-F1F2-4B53-B119-D2DFB07A6DA3}"/>
              </a:ext>
            </a:extLst>
          </p:cNvPr>
          <p:cNvSpPr txBox="1"/>
          <p:nvPr/>
        </p:nvSpPr>
        <p:spPr>
          <a:xfrm>
            <a:off x="577256" y="3506744"/>
            <a:ext cx="6096000" cy="2585323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每组参赛队伍自行分工，收集交通路标数据集并标注用于训练。每组参赛队伍利用收集好的数据集，利用</a:t>
            </a:r>
            <a:r>
              <a:rPr lang="en-US" altLang="zh-CN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NVIDIA Transfer Learning Toolkit</a:t>
            </a:r>
            <a:r>
              <a:rPr lang="zh-CN" altLang="en-US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进行模型的训练，优化及导出。</a:t>
            </a:r>
            <a:endParaRPr lang="en-US" altLang="zh-CN" dirty="0">
              <a:solidFill>
                <a:schemeClr val="bg1"/>
              </a:solidFill>
              <a:latin typeface="Noto Sans Mono CJK SC Regular" panose="020B0500000000000000" pitchFamily="34" charset="-122"/>
              <a:ea typeface="Noto Sans Mono CJK SC Regular" panose="020B0500000000000000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Noto Sans Mono CJK SC Regular" panose="020B0500000000000000" pitchFamily="34" charset="-122"/>
              <a:ea typeface="Noto Sans Mono CJK SC Regular" panose="020B05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每组参赛队伍利用</a:t>
            </a:r>
            <a:r>
              <a:rPr lang="en-US" altLang="zh-CN" dirty="0" err="1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TensorRT</a:t>
            </a:r>
            <a:r>
              <a:rPr lang="zh-CN" altLang="en-US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将训练好的模型部署在组委会提供的</a:t>
            </a:r>
            <a:r>
              <a:rPr lang="en-US" altLang="zh-CN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Jetson Nano</a:t>
            </a:r>
            <a:r>
              <a:rPr lang="zh-CN" altLang="en-US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上，并进行测试优化。每组参赛队伍将优化好的模型提交到组委会提供的</a:t>
            </a:r>
            <a:r>
              <a:rPr lang="en-US" altLang="zh-CN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Jetson Nano</a:t>
            </a:r>
            <a:r>
              <a:rPr lang="zh-CN" altLang="en-US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上。注意：除了在</a:t>
            </a:r>
            <a:r>
              <a:rPr lang="en-US" altLang="zh-CN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NANO</a:t>
            </a:r>
            <a:r>
              <a:rPr lang="zh-CN" altLang="en-US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平台上提交模型进行比赛外，各参赛团队还要提交一份不少于</a:t>
            </a:r>
            <a:r>
              <a:rPr lang="en-US" altLang="zh-CN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800</a:t>
            </a:r>
            <a:r>
              <a:rPr lang="zh-CN" altLang="en-US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字的项目报告（项目报告模板见附件）。</a:t>
            </a:r>
          </a:p>
        </p:txBody>
      </p:sp>
    </p:spTree>
    <p:extLst>
      <p:ext uri="{BB962C8B-B14F-4D97-AF65-F5344CB8AC3E}">
        <p14:creationId xmlns:p14="http://schemas.microsoft.com/office/powerpoint/2010/main" val="255798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6B4E83-0C2A-404F-B673-6F878282146D}"/>
              </a:ext>
            </a:extLst>
          </p:cNvPr>
          <p:cNvSpPr/>
          <p:nvPr/>
        </p:nvSpPr>
        <p:spPr>
          <a:xfrm>
            <a:off x="1072187" y="1420092"/>
            <a:ext cx="10646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-25000" dirty="0">
                <a:solidFill>
                  <a:schemeClr val="bg1"/>
                </a:solidFill>
              </a:rPr>
              <a:t>https://developer.nvidia-china.com/forum.php?mod=forumdisplay&amp;fid=179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D2535-B6F0-4570-A175-D8C9B2072C55}"/>
              </a:ext>
            </a:extLst>
          </p:cNvPr>
          <p:cNvSpPr txBox="1"/>
          <p:nvPr/>
        </p:nvSpPr>
        <p:spPr>
          <a:xfrm>
            <a:off x="592667" y="648201"/>
            <a:ext cx="4758266" cy="7017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Noto Sans Mono CJK SC Regular" panose="020B0500000000000000" pitchFamily="34" charset="-122"/>
                <a:ea typeface="Noto Sans Mono CJK SC Regular" panose="020B0500000000000000" pitchFamily="34" charset="-122"/>
              </a:rPr>
              <a:t>更多资源：</a:t>
            </a:r>
            <a:endParaRPr lang="en-US" sz="4400" dirty="0">
              <a:solidFill>
                <a:schemeClr val="bg1"/>
              </a:solidFill>
              <a:latin typeface="Noto Sans Mono CJK SC Regular" panose="020B0500000000000000" pitchFamily="34" charset="-122"/>
              <a:ea typeface="Noto Sans Mono CJK SC Regular" panose="020B0500000000000000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D3994-2AD5-48ED-8865-13E8ACB23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51" y="2550719"/>
            <a:ext cx="2847714" cy="37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803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5F163532-ADB1-42BF-9C80-34A4D3B63E6E}"/>
              </a:ext>
            </a:extLst>
          </p:cNvPr>
          <p:cNvSpPr txBox="1">
            <a:spLocks/>
          </p:cNvSpPr>
          <p:nvPr/>
        </p:nvSpPr>
        <p:spPr>
          <a:xfrm>
            <a:off x="-95795" y="1338835"/>
            <a:ext cx="7356234" cy="982855"/>
          </a:xfrm>
          <a:prstGeom prst="rect">
            <a:avLst/>
          </a:prstGeom>
        </p:spPr>
        <p:txBody>
          <a:bodyPr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7995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5990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3985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1980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6000" kern="0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661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Macintosh PowerPoint</Application>
  <PresentationFormat>宽屏</PresentationFormat>
  <Paragraphs>33</Paragraphs>
  <Slides>7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等线</vt:lpstr>
      <vt:lpstr>等线 Light</vt:lpstr>
      <vt:lpstr>DINPro-Medium</vt:lpstr>
      <vt:lpstr>DINPro-Regular</vt:lpstr>
      <vt:lpstr>Noto Sans Mono CJK SC Bold</vt:lpstr>
      <vt:lpstr>Noto Sans Mono CJK SC Regular</vt:lpstr>
      <vt:lpstr>Arial</vt:lpstr>
      <vt:lpstr>Trebuchet MS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国威 王</dc:creator>
  <cp:lastModifiedBy>国威 王</cp:lastModifiedBy>
  <cp:revision>1</cp:revision>
  <dcterms:created xsi:type="dcterms:W3CDTF">2020-09-23T09:54:04Z</dcterms:created>
  <dcterms:modified xsi:type="dcterms:W3CDTF">2020-09-23T09:54:21Z</dcterms:modified>
</cp:coreProperties>
</file>